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 b="def" i="def"/>
      <a:tcStyle>
        <a:tcBdr/>
        <a:fill>
          <a:solidFill>
            <a:srgbClr val="E6EBF3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 b="def" i="def"/>
      <a:tcStyle>
        <a:tcBdr/>
        <a:fill>
          <a:solidFill>
            <a:srgbClr val="E7F2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 b="def" i="def"/>
      <a:tcStyle>
        <a:tcBdr/>
        <a:fill>
          <a:solidFill>
            <a:srgbClr val="F6E7EC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10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0.xlsx"/></Relationships>

</file>

<file path=ppt/charts/_rels/chart1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1.xlsx"/></Relationships>

</file>

<file path=ppt/charts/_rels/chart12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2.xlsx"/></Relationships>

</file>

<file path=ppt/charts/_rels/chart13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3.xlsx"/></Relationships>

</file>

<file path=ppt/charts/_rels/chart14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4.xlsx"/></Relationships>

</file>

<file path=ppt/charts/_rels/chart15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5.xlsx"/></Relationships>

</file>

<file path=ppt/charts/_rels/chart2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6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_rels/chart7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7.xlsx"/></Relationships>

</file>

<file path=ppt/charts/_rels/chart8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8.xlsx"/></Relationships>

</file>

<file path=ppt/charts/_rels/chart9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9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2800" u="none">
                <a:solidFill>
                  <a:srgbClr val="FFFFFF"/>
                </a:solidFill>
                <a:latin typeface="Helvetica Neue"/>
              </a:defRPr>
            </a:pPr>
            <a:r>
              <a:rPr b="0" i="0" strike="noStrike" sz="2800" u="none">
                <a:solidFill>
                  <a:srgbClr val="FFFFFF"/>
                </a:solidFill>
                <a:latin typeface="Helvetica Neue"/>
              </a:rPr>
              <a:t>Respondent Demographics</a:t>
            </a:r>
          </a:p>
        </c:rich>
      </c:tx>
      <c:layout>
        <c:manualLayout>
          <c:xMode val="edge"/>
          <c:yMode val="edge"/>
          <c:x val="0.606425"/>
          <c:y val="0"/>
          <c:w val="0.369975"/>
          <c:h val="0.123985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582825"/>
          <c:y val="0.123985"/>
          <c:w val="0.412175"/>
          <c:h val="0.86351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08F00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008F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005A5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017100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Sheet1!$B$1:$D$1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No response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71.370000</c:v>
                </c:pt>
                <c:pt idx="1">
                  <c:v>26.670000</c:v>
                </c:pt>
                <c:pt idx="2">
                  <c:v>1.960000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307964"/>
          <c:w val="0.533106"/>
          <c:h val="0.31047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3600" u="none">
              <a:solidFill>
                <a:srgbClr val="FFFFFF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2800" u="none">
                <a:solidFill>
                  <a:srgbClr val="FFFFFF"/>
                </a:solidFill>
                <a:latin typeface="Helvetica Neue Medium"/>
              </a:defRPr>
            </a:pPr>
            <a:r>
              <a:rPr b="0" i="0" strike="noStrike" sz="2800" u="none">
                <a:solidFill>
                  <a:srgbClr val="FFFFFF"/>
                </a:solidFill>
                <a:latin typeface="Helvetica Neue Medium"/>
              </a:rPr>
              <a:t>Assistance In Facilitating Conversations</a:t>
            </a:r>
          </a:p>
        </c:rich>
      </c:tx>
      <c:layout>
        <c:manualLayout>
          <c:xMode val="edge"/>
          <c:yMode val="edge"/>
          <c:x val="0.176897"/>
          <c:y val="0"/>
          <c:w val="0.646206"/>
          <c:h val="0.129032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265192"/>
          <c:y val="0.129032"/>
          <c:w val="0.717476"/>
          <c:h val="0.674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Likelihood of Needeing Assistance</c:v>
                </c:pt>
              </c:strCache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Definitely Yes</c:v>
                </c:pt>
                <c:pt idx="1">
                  <c:v>Probably Yes</c:v>
                </c:pt>
                <c:pt idx="2">
                  <c:v>Maybe</c:v>
                </c:pt>
                <c:pt idx="3">
                  <c:v>Probably Not</c:v>
                </c:pt>
                <c:pt idx="4">
                  <c:v>Definitely Not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48.770000</c:v>
                </c:pt>
                <c:pt idx="1">
                  <c:v>26.110000</c:v>
                </c:pt>
                <c:pt idx="2">
                  <c:v>11.820000</c:v>
                </c:pt>
                <c:pt idx="3">
                  <c:v>9.850000</c:v>
                </c:pt>
                <c:pt idx="4">
                  <c:v>3.450000</c:v>
                </c:pt>
              </c:numCache>
            </c:numRef>
          </c:val>
        </c:ser>
        <c:gapWidth val="40"/>
        <c:overlap val="-1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title>
          <c:tx>
            <c:rich>
              <a:bodyPr rot="-5400000"/>
              <a:lstStyle/>
              <a:p>
                <a:pPr>
                  <a:defRPr b="0" i="0" strike="noStrike" sz="2800" u="none">
                    <a:solidFill>
                      <a:srgbClr val="FFFFFF"/>
                    </a:solidFill>
                    <a:latin typeface="Helvetica Neue Medium"/>
                  </a:defRPr>
                </a:pPr>
                <a:r>
                  <a:rPr b="0" i="0" strike="noStrike" sz="2800" u="none">
                    <a:solidFill>
                      <a:srgbClr val="FFFFFF"/>
                    </a:solidFill>
                    <a:latin typeface="Helvetica Neue Medium"/>
                  </a:rPr>
                  <a:t>Ranking </a:t>
                </a:r>
              </a:p>
            </c:rich>
          </c:tx>
          <c:layout/>
          <c:overlay val="1"/>
        </c:title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FFFFFF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title>
          <c:tx>
            <c:rich>
              <a:bodyPr rot="0"/>
              <a:lstStyle/>
              <a:p>
                <a:pPr>
                  <a:defRPr b="0" i="0" strike="noStrike" sz="2800" u="none">
                    <a:solidFill>
                      <a:srgbClr val="FFFFFF"/>
                    </a:solidFill>
                    <a:latin typeface="Helvetica Neue Medium"/>
                  </a:defRPr>
                </a:pPr>
                <a:r>
                  <a:rPr b="0" i="0" strike="noStrike" sz="2800" u="none">
                    <a:solidFill>
                      <a:srgbClr val="FFFFFF"/>
                    </a:solidFill>
                    <a:latin typeface="Helvetica Neue Medium"/>
                  </a:rPr>
                  <a:t>Percent Responders</a:t>
                </a:r>
              </a:p>
            </c:rich>
          </c:tx>
          <c:layout/>
          <c:overlay val="1"/>
        </c:title>
        <c:numFmt formatCode="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3200" u="none">
                <a:solidFill>
                  <a:srgbClr val="FFFFFF"/>
                </a:solidFill>
                <a:latin typeface="Helvetica Neue Medium"/>
              </a:defRPr>
            </a:pPr>
            <a:r>
              <a:rPr b="0" i="0" strike="noStrike" sz="3200" u="none">
                <a:solidFill>
                  <a:srgbClr val="FFFFFF"/>
                </a:solidFill>
                <a:latin typeface="Helvetica Neue Medium"/>
              </a:rPr>
              <a:t>Downturn In Investors</a:t>
            </a:r>
          </a:p>
        </c:rich>
      </c:tx>
      <c:layout>
        <c:manualLayout>
          <c:xMode val="edge"/>
          <c:yMode val="edge"/>
          <c:x val="0.315565"/>
          <c:y val="0"/>
          <c:w val="0.36887"/>
          <c:h val="0.139276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343297"/>
          <c:y val="0.139276"/>
          <c:w val="0.640982"/>
          <c:h val="0.674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Investor Type</c:v>
                </c:pt>
              </c:strCache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Only Short Term Investors</c:v>
                </c:pt>
                <c:pt idx="1">
                  <c:v>Only Long Term Investors</c:v>
                </c:pt>
                <c:pt idx="2">
                  <c:v>Both </c:v>
                </c:pt>
                <c:pt idx="3">
                  <c:v>Not Able To Determine Yet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18.230000</c:v>
                </c:pt>
                <c:pt idx="1">
                  <c:v>8.870000</c:v>
                </c:pt>
                <c:pt idx="2">
                  <c:v>39.410000</c:v>
                </c:pt>
                <c:pt idx="3">
                  <c:v>33.500000</c:v>
                </c:pt>
              </c:numCache>
            </c:numRef>
          </c:val>
        </c:ser>
        <c:gapWidth val="40"/>
        <c:overlap val="-1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FFFFFF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title>
          <c:tx>
            <c:rich>
              <a:bodyPr rot="0"/>
              <a:lstStyle/>
              <a:p>
                <a:pPr>
                  <a:defRPr b="0" i="0" strike="noStrike" sz="2400" u="none">
                    <a:solidFill>
                      <a:srgbClr val="FFFFFF"/>
                    </a:solidFill>
                    <a:latin typeface="Helvetica Neue Medium"/>
                  </a:defRPr>
                </a:pPr>
                <a:r>
                  <a:rPr b="0" i="0" strike="noStrike" sz="2400" u="none">
                    <a:solidFill>
                      <a:srgbClr val="FFFFFF"/>
                    </a:solidFill>
                    <a:latin typeface="Helvetica Neue Medium"/>
                  </a:rPr>
                  <a:t>Percent Responders</a:t>
                </a:r>
              </a:p>
            </c:rich>
          </c:tx>
          <c:layout/>
          <c:overlay val="1"/>
        </c:title>
        <c:numFmt formatCode="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3200" u="none">
                <a:solidFill>
                  <a:srgbClr val="FFFFFF"/>
                </a:solidFill>
                <a:latin typeface="Helvetica Neue"/>
              </a:defRPr>
            </a:pPr>
            <a:r>
              <a:rPr b="0" i="0" strike="noStrike" sz="3200" u="none">
                <a:solidFill>
                  <a:srgbClr val="FFFFFF"/>
                </a:solidFill>
                <a:latin typeface="Helvetica Neue"/>
              </a:rPr>
              <a:t>Plans to Pivot</a:t>
            </a:r>
          </a:p>
        </c:rich>
      </c:tx>
      <c:layout>
        <c:manualLayout>
          <c:xMode val="edge"/>
          <c:yMode val="edge"/>
          <c:x val="0.612857"/>
          <c:y val="0"/>
          <c:w val="0.233969"/>
          <c:h val="0.124633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512035"/>
          <c:y val="0.124633"/>
          <c:w val="0.435613"/>
          <c:h val="0.76895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13B100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13B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005A5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017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084E00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Sheet1!$B$1:$F$1</c:f>
              <c:strCache>
                <c:ptCount val="5"/>
                <c:pt idx="0">
                  <c:v>Definitely Yes</c:v>
                </c:pt>
                <c:pt idx="1">
                  <c:v>Probably Yes</c:v>
                </c:pt>
                <c:pt idx="2">
                  <c:v>Maybe</c:v>
                </c:pt>
                <c:pt idx="3">
                  <c:v>Probably Not</c:v>
                </c:pt>
                <c:pt idx="4">
                  <c:v>Definitely Not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36.140000</c:v>
                </c:pt>
                <c:pt idx="1">
                  <c:v>34.650000</c:v>
                </c:pt>
                <c:pt idx="2">
                  <c:v>7.330000</c:v>
                </c:pt>
                <c:pt idx="3">
                  <c:v>8.910000</c:v>
                </c:pt>
                <c:pt idx="4">
                  <c:v>2.970000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28557"/>
          <c:w val="0.370649"/>
          <c:h val="0.37822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2800" u="none">
              <a:solidFill>
                <a:srgbClr val="FFFFFF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2200" u="none">
                <a:solidFill>
                  <a:srgbClr val="FFFFFF"/>
                </a:solidFill>
                <a:latin typeface="Helvetica Neue"/>
              </a:defRPr>
            </a:pPr>
            <a:r>
              <a:rPr b="0" i="0" strike="noStrike" sz="2200" u="none">
                <a:solidFill>
                  <a:srgbClr val="FFFFFF"/>
                </a:solidFill>
                <a:latin typeface="Helvetica Neue"/>
              </a:rPr>
              <a:t>Plan To Change Business Model</a:t>
            </a:r>
          </a:p>
        </c:rich>
      </c:tx>
      <c:layout>
        <c:manualLayout>
          <c:xMode val="edge"/>
          <c:yMode val="edge"/>
          <c:x val="0.57809"/>
          <c:y val="0"/>
          <c:w val="0.411416"/>
          <c:h val="0.124527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567597"/>
          <c:y val="0.124527"/>
          <c:w val="0.427403"/>
          <c:h val="0.86297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13B100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13B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005A5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017100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Decided Yet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63.050000</c:v>
                </c:pt>
                <c:pt idx="1">
                  <c:v>19.700000</c:v>
                </c:pt>
                <c:pt idx="2">
                  <c:v>17.240000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352703"/>
          <c:w val="0.359679"/>
          <c:h val="0.28416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2800" u="none">
              <a:solidFill>
                <a:srgbClr val="FFFFFF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3200" u="none">
                <a:solidFill>
                  <a:srgbClr val="FFFFFF"/>
                </a:solidFill>
                <a:latin typeface="Helvetica Neue"/>
              </a:defRPr>
            </a:pPr>
            <a:r>
              <a:rPr b="0" i="0" strike="noStrike" sz="3200" u="none">
                <a:solidFill>
                  <a:srgbClr val="FFFFFF"/>
                </a:solidFill>
                <a:latin typeface="Helvetica Neue"/>
              </a:rPr>
              <a:t>Valuation</a:t>
            </a:r>
          </a:p>
        </c:rich>
      </c:tx>
      <c:layout>
        <c:manualLayout>
          <c:xMode val="edge"/>
          <c:yMode val="edge"/>
          <c:x val="0.696323"/>
          <c:y val="0"/>
          <c:w val="0.16887"/>
          <c:h val="0.147028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565605"/>
          <c:y val="0.147028"/>
          <c:w val="0.429395"/>
          <c:h val="0.83244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13B100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13B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005A5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017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Sheet1!$B$1:$E$1</c:f>
              <c:strCache>
                <c:ptCount val="4"/>
                <c:pt idx="0">
                  <c:v>Yes-Dropped</c:v>
                </c:pt>
                <c:pt idx="1">
                  <c:v>Yes-Increased</c:v>
                </c:pt>
                <c:pt idx="2">
                  <c:v>No</c:v>
                </c:pt>
                <c:pt idx="3">
                  <c:v>Not able to determine yet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39.900000</c:v>
                </c:pt>
                <c:pt idx="1">
                  <c:v>21.670000</c:v>
                </c:pt>
                <c:pt idx="2">
                  <c:v>11.330000</c:v>
                </c:pt>
                <c:pt idx="3">
                  <c:v>27.090000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347535"/>
          <c:w val="0.502163"/>
          <c:h val="0.35835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2800" u="none">
              <a:solidFill>
                <a:srgbClr val="FFFFFF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552623"/>
          <c:y val="0.0556003"/>
          <c:w val="0.432293"/>
          <c:h val="0.7684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Key Categories</c:v>
                </c:pt>
              </c:strCache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Industry: Consulting &amp; Professional  Services </c:v>
                </c:pt>
                <c:pt idx="1">
                  <c:v>Impact Duration Of 1 Year</c:v>
                </c:pt>
                <c:pt idx="2">
                  <c:v>Valuation Decreased</c:v>
                </c:pt>
                <c:pt idx="3">
                  <c:v>Decrease In Long &amp; Short Term Investors</c:v>
                </c:pt>
                <c:pt idx="4">
                  <c:v>Combined Challenges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29.020000</c:v>
                </c:pt>
                <c:pt idx="1">
                  <c:v>46.530000</c:v>
                </c:pt>
                <c:pt idx="2">
                  <c:v>39.900000</c:v>
                </c:pt>
                <c:pt idx="3">
                  <c:v>39.410000</c:v>
                </c:pt>
                <c:pt idx="4">
                  <c:v>37.930000</c:v>
                </c:pt>
              </c:numCache>
            </c:numRef>
          </c:val>
        </c:ser>
        <c:gapWidth val="40"/>
        <c:overlap val="-1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FFFFFF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title>
          <c:tx>
            <c:rich>
              <a:bodyPr rot="0"/>
              <a:lstStyle/>
              <a:p>
                <a:pPr>
                  <a:defRPr b="0" i="0" strike="noStrike" sz="2400" u="none">
                    <a:solidFill>
                      <a:srgbClr val="FFFFFF"/>
                    </a:solidFill>
                    <a:latin typeface="Helvetica Neue"/>
                  </a:defRPr>
                </a:pPr>
                <a:r>
                  <a:rPr b="0" i="0" strike="noStrike" sz="2400" u="none">
                    <a:solidFill>
                      <a:srgbClr val="FFFFFF"/>
                    </a:solidFill>
                    <a:latin typeface="Helvetica Neue"/>
                  </a:rPr>
                  <a:t>Percent Responders</a:t>
                </a:r>
              </a:p>
            </c:rich>
          </c:tx>
          <c:layout/>
          <c:overlay val="1"/>
        </c:title>
        <c:numFmt formatCode="0.##" sourceLinked="0"/>
        <c:majorTickMark val="none"/>
        <c:minorTickMark val="none"/>
        <c:tickLblPos val="high"/>
        <c:spPr>
          <a:ln w="12700" cap="flat">
            <a:solidFill>
              <a:srgbClr val="FFFFFF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2"/>
        <c:minorUnit val="6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3600" u="none">
                <a:solidFill>
                  <a:srgbClr val="FFFFFF"/>
                </a:solidFill>
                <a:latin typeface="Helvetica Neue"/>
              </a:defRPr>
            </a:pPr>
            <a:r>
              <a:rPr b="0" i="0" strike="noStrike" sz="3600" u="none">
                <a:solidFill>
                  <a:srgbClr val="FFFFFF"/>
                </a:solidFill>
                <a:latin typeface="Helvetica Neue"/>
              </a:rPr>
              <a:t>Years in Business</a:t>
            </a:r>
          </a:p>
        </c:rich>
      </c:tx>
      <c:layout>
        <c:manualLayout>
          <c:xMode val="edge"/>
          <c:yMode val="edge"/>
          <c:x val="0.614382"/>
          <c:y val="0"/>
          <c:w val="0.341292"/>
          <c:h val="0.149806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570057"/>
          <c:y val="0.149806"/>
          <c:w val="0.424943"/>
          <c:h val="0.83769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13B100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13B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005A5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017100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Sheet1!$B$1:$D$1</c:f>
              <c:strCache>
                <c:ptCount val="3"/>
                <c:pt idx="0">
                  <c:v>Less Than 1 Year</c:v>
                </c:pt>
                <c:pt idx="1">
                  <c:v>1-2 Years</c:v>
                </c:pt>
                <c:pt idx="2">
                  <c:v>More Than 2 Years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21.570000</c:v>
                </c:pt>
                <c:pt idx="1">
                  <c:v>18.820000</c:v>
                </c:pt>
                <c:pt idx="2">
                  <c:v>59.610000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336849"/>
          <c:w val="0.42241"/>
          <c:h val="0.28765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3200" u="none">
              <a:solidFill>
                <a:srgbClr val="FFFFFF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43565"/>
          <c:y val="0.0634858"/>
          <c:w val="0.54947"/>
          <c:h val="0.738452"/>
        </c:manualLayout>
      </c:layout>
      <c:barChart>
        <c:barDir val="bar"/>
        <c:grouping val="clustered"/>
        <c:varyColors val="0"/>
        <c:ser>
          <c:idx val="0"/>
          <c:order val="0"/>
          <c:tx>
            <c:v/>
          </c:tx>
          <c:spPr>
            <a:solidFill>
              <a:srgbClr val="13B10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spPr>
              <a:solidFill>
                <a:srgbClr val="13B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spPr>
              <a:solidFill>
                <a:srgbClr val="005A5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spPr>
              <a:solidFill>
                <a:srgbClr val="017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spPr>
              <a:solidFill>
                <a:srgbClr val="084E00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spPr>
              <a:solidFill>
                <a:srgbClr val="007B76"/>
              </a:solidFill>
              <a:ln w="12700" cap="flat">
                <a:noFill/>
                <a:miter lim="400000"/>
              </a:ln>
              <a:effectLst/>
            </c:spPr>
          </c:dPt>
          <c:dPt>
            <c:idx val="6"/>
            <c:spPr>
              <a:solidFill>
                <a:srgbClr val="2ABB19"/>
              </a:solidFill>
              <a:ln w="12700" cap="flat">
                <a:noFill/>
                <a:miter lim="400000"/>
              </a:ln>
              <a:effectLst/>
            </c:spPr>
          </c:dPt>
          <c:dPt>
            <c:idx val="7"/>
            <c:spPr>
              <a:solidFill>
                <a:srgbClr val="0F706F"/>
              </a:solidFill>
              <a:ln w="12700" cap="flat">
                <a:noFill/>
                <a:miter lim="400000"/>
              </a:ln>
              <a:effectLst/>
            </c:spPr>
          </c:dPt>
          <c:dPt>
            <c:idx val="8"/>
            <c:spPr>
              <a:solidFill>
                <a:srgbClr val="138412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0&quot; &quot;;(#,##0.00)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0&quot; &quot;;(#,##0.00)" sourceLinked="0"/>
              <c:txPr>
                <a:bodyPr/>
                <a:lstStyle/>
                <a:p>
                  <a:pPr>
                    <a:defRPr b="0" i="0" strike="noStrike" sz="2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.00&quot; &quot;;(#,##0.00)" sourceLinked="0"/>
              <c:txPr>
                <a:bodyPr/>
                <a:lstStyle/>
                <a:p>
                  <a:pPr>
                    <a:defRPr b="0" i="0" strike="noStrike" sz="2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.00&quot; &quot;;(#,##0.00)" sourceLinked="0"/>
              <c:txPr>
                <a:bodyPr/>
                <a:lstStyle/>
                <a:p>
                  <a:pPr>
                    <a:defRPr b="0" i="0" strike="noStrike" sz="2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.00&quot; &quot;;(#,##0.00)" sourceLinked="0"/>
              <c:txPr>
                <a:bodyPr/>
                <a:lstStyle/>
                <a:p>
                  <a:pPr>
                    <a:defRPr b="0" i="0" strike="noStrike" sz="2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.00&quot; &quot;;(#,##0.00)" sourceLinked="0"/>
              <c:txPr>
                <a:bodyPr/>
                <a:lstStyle/>
                <a:p>
                  <a:pPr>
                    <a:defRPr b="0" i="0" strike="noStrike" sz="2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.00&quot; &quot;;(#,##0.00)" sourceLinked="0"/>
              <c:txPr>
                <a:bodyPr/>
                <a:lstStyle/>
                <a:p>
                  <a:pPr>
                    <a:defRPr b="0" i="0" strike="noStrike" sz="2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.00&quot; &quot;;(#,##0.00)" sourceLinked="0"/>
              <c:txPr>
                <a:bodyPr/>
                <a:lstStyle/>
                <a:p>
                  <a:pPr>
                    <a:defRPr b="0" i="0" strike="noStrike" sz="2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.00&quot; &quot;;(#,##0.00)" sourceLinked="0"/>
              <c:txPr>
                <a:bodyPr/>
                <a:lstStyle/>
                <a:p>
                  <a:pPr>
                    <a:defRPr b="0" i="0" strike="noStrike" sz="2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&quot; &quot;;(#,##0.00)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9"/>
              <c:pt idx="0">
                <c:v>Consulting &amp; Professional Services</c:v>
              </c:pt>
              <c:pt idx="1">
                <c:v>Other </c:v>
              </c:pt>
              <c:pt idx="2">
                <c:v>Health, Healthcare &amp; Life Sciences</c:v>
              </c:pt>
              <c:pt idx="3">
                <c:v>Food, F&amp;B, Agriculture</c:v>
              </c:pt>
              <c:pt idx="4">
                <c:v>Finance</c:v>
              </c:pt>
              <c:pt idx="5">
                <c:v>e-Commerce &amp; Apps</c:v>
              </c:pt>
              <c:pt idx="6">
                <c:v>Arts &amp; Entertainment</c:v>
              </c:pt>
              <c:pt idx="7">
                <c:v>Logistics</c:v>
              </c:pt>
              <c:pt idx="8">
                <c:v>Electronics</c:v>
              </c:pt>
            </c:strLit>
          </c:cat>
          <c:val>
            <c:numLit>
              <c:ptCount val="9"/>
              <c:pt idx="0">
                <c:v>29.020000</c:v>
              </c:pt>
              <c:pt idx="1">
                <c:v>20.780000</c:v>
              </c:pt>
              <c:pt idx="2">
                <c:v>8.240000</c:v>
              </c:pt>
              <c:pt idx="3">
                <c:v>7.060000</c:v>
              </c:pt>
              <c:pt idx="4">
                <c:v>7.450000</c:v>
              </c:pt>
              <c:pt idx="5">
                <c:v>7.060000</c:v>
              </c:pt>
              <c:pt idx="6">
                <c:v>2.750000</c:v>
              </c:pt>
              <c:pt idx="7">
                <c:v>2.350000</c:v>
              </c:pt>
              <c:pt idx="8">
                <c:v>1.960000</c:v>
              </c:pt>
            </c:numLit>
          </c:val>
        </c:ser>
        <c:gapWidth val="10"/>
        <c:overlap val="-4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title>
          <c:tx>
            <c:rich>
              <a:bodyPr rot="0"/>
              <a:lstStyle/>
              <a:p>
                <a:pPr>
                  <a:defRPr b="0" i="0" strike="noStrike" sz="2400" u="none">
                    <a:solidFill>
                      <a:srgbClr val="FFFFFF"/>
                    </a:solidFill>
                    <a:latin typeface="Helvetica Neue"/>
                  </a:defRPr>
                </a:pPr>
                <a:r>
                  <a:rPr b="0" i="0" strike="noStrike" sz="2400" u="none">
                    <a:solidFill>
                      <a:srgbClr val="FFFFFF"/>
                    </a:solidFill>
                    <a:latin typeface="Helvetica Neue"/>
                  </a:rPr>
                  <a:t>Percent Responders</a:t>
                </a:r>
              </a:p>
            </c:rich>
          </c:tx>
          <c:layout/>
          <c:overlay val="1"/>
        </c:title>
        <c:numFmt formatCode="0.##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7.5"/>
        <c:minorUnit val="3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2800" u="none">
                <a:solidFill>
                  <a:srgbClr val="FFFFFF"/>
                </a:solidFill>
                <a:latin typeface="Helvetica Neue Medium"/>
              </a:defRPr>
            </a:pPr>
            <a:r>
              <a:rPr b="0" i="0" strike="noStrike" sz="2800" u="none">
                <a:solidFill>
                  <a:srgbClr val="FFFFFF"/>
                </a:solidFill>
                <a:latin typeface="Helvetica Neue Medium"/>
              </a:rPr>
              <a:t>Top Challenges Faced</a:t>
            </a:r>
          </a:p>
        </c:rich>
      </c:tx>
      <c:layout>
        <c:manualLayout>
          <c:xMode val="edge"/>
          <c:yMode val="edge"/>
          <c:x val="0.331973"/>
          <c:y val="0"/>
          <c:w val="0.336054"/>
          <c:h val="0.132671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207931"/>
          <c:y val="0.132671"/>
          <c:w val="0.776026"/>
          <c:h val="0.665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Top Challenges Faced</c:v>
                </c:pt>
              </c:strCache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Financial</c:v>
                </c:pt>
                <c:pt idx="1">
                  <c:v>Demand</c:v>
                </c:pt>
                <c:pt idx="2">
                  <c:v>Workforce</c:v>
                </c:pt>
                <c:pt idx="3">
                  <c:v>All 3 Combined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28.080000</c:v>
                </c:pt>
                <c:pt idx="1">
                  <c:v>16.750000</c:v>
                </c:pt>
                <c:pt idx="2">
                  <c:v>8.370000</c:v>
                </c:pt>
                <c:pt idx="3">
                  <c:v>37.930000</c:v>
                </c:pt>
                <c:pt idx="4">
                  <c:v>8.870000</c:v>
                </c:pt>
              </c:numCache>
            </c:numRef>
          </c:val>
        </c:ser>
        <c:gapWidth val="130"/>
        <c:overlap val="-1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title>
          <c:tx>
            <c:rich>
              <a:bodyPr rot="-5400000"/>
              <a:lstStyle/>
              <a:p>
                <a:pPr>
                  <a:defRPr b="0" i="0" strike="noStrike" sz="2400" u="none">
                    <a:solidFill>
                      <a:srgbClr val="FFFFFF"/>
                    </a:solidFill>
                    <a:latin typeface="Helvetica Neue"/>
                  </a:defRPr>
                </a:pPr>
                <a:r>
                  <a:rPr b="0" i="0" strike="noStrike" sz="2400" u="none">
                    <a:solidFill>
                      <a:srgbClr val="FFFFFF"/>
                    </a:solidFill>
                    <a:latin typeface="Helvetica Neue"/>
                  </a:rPr>
                  <a:t>Type Of Challenge </a:t>
                </a:r>
              </a:p>
            </c:rich>
          </c:tx>
          <c:layout/>
          <c:overlay val="1"/>
        </c:title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FFFFFF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title>
          <c:tx>
            <c:rich>
              <a:bodyPr rot="0"/>
              <a:lstStyle/>
              <a:p>
                <a:pPr>
                  <a:defRPr b="0" i="0" strike="noStrike" sz="2800" u="none">
                    <a:solidFill>
                      <a:srgbClr val="FFFFFF"/>
                    </a:solidFill>
                    <a:latin typeface="Helvetica Neue"/>
                  </a:defRPr>
                </a:pPr>
                <a:r>
                  <a:rPr b="0" i="0" strike="noStrike" sz="2800" u="none">
                    <a:solidFill>
                      <a:srgbClr val="FFFFFF"/>
                    </a:solidFill>
                    <a:latin typeface="Helvetica Neue"/>
                  </a:rPr>
                  <a:t>Percent Respondents</a:t>
                </a:r>
              </a:p>
            </c:rich>
          </c:tx>
          <c:layout/>
          <c:overlay val="1"/>
        </c:title>
        <c:numFmt formatCode="0.##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  <a:r>
              <a:rPr b="0" i="0" strike="noStrike" sz="2400" u="none">
                <a:solidFill>
                  <a:srgbClr val="FFFFFF"/>
                </a:solidFill>
                <a:latin typeface="Helvetica Neue"/>
              </a:rPr>
              <a:t>Runway Without New Cash-Injection</a:t>
            </a:r>
          </a:p>
        </c:rich>
      </c:tx>
      <c:layout>
        <c:manualLayout>
          <c:xMode val="edge"/>
          <c:yMode val="edge"/>
          <c:x val="0.532144"/>
          <c:y val="0"/>
          <c:w val="0.467856"/>
          <c:h val="0.167417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53294"/>
          <c:y val="0.167417"/>
          <c:w val="0.46206"/>
          <c:h val="0.82008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13B100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13B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005A5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017100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Sheet1!$B$1:$D$1</c:f>
              <c:strCache>
                <c:ptCount val="3"/>
                <c:pt idx="0">
                  <c:v>Less Than 3 Months</c:v>
                </c:pt>
                <c:pt idx="1">
                  <c:v>3-6 Months</c:v>
                </c:pt>
                <c:pt idx="2">
                  <c:v>Other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21.100000</c:v>
                </c:pt>
                <c:pt idx="1">
                  <c:v>52.200000</c:v>
                </c:pt>
                <c:pt idx="2">
                  <c:v>18.700000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452988"/>
          <c:w val="0.45038"/>
          <c:h val="0.2366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2800" u="none">
              <a:solidFill>
                <a:srgbClr val="FFFFFF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3200" u="none">
                <a:solidFill>
                  <a:srgbClr val="FFFFFF"/>
                </a:solidFill>
                <a:latin typeface="Helvetica Neue"/>
              </a:defRPr>
            </a:pPr>
            <a:r>
              <a:rPr b="0" i="0" strike="noStrike" sz="3200" u="none">
                <a:solidFill>
                  <a:srgbClr val="FFFFFF"/>
                </a:solidFill>
                <a:latin typeface="Helvetica Neue"/>
              </a:rPr>
              <a:t>Demand For Startup</a:t>
            </a:r>
          </a:p>
        </c:rich>
      </c:tx>
      <c:layout>
        <c:manualLayout>
          <c:xMode val="edge"/>
          <c:yMode val="edge"/>
          <c:x val="0.623674"/>
          <c:y val="0"/>
          <c:w val="0.35349"/>
          <c:h val="0.151742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602957"/>
          <c:y val="0.151742"/>
          <c:w val="0.392043"/>
          <c:h val="0.83123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13B100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13B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005A5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017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084E00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Sheet1!$B$1:$F$1</c:f>
              <c:strCache>
                <c:ptCount val="5"/>
                <c:pt idx="0">
                  <c:v>Dropped 30-50%</c:v>
                </c:pt>
                <c:pt idx="1">
                  <c:v>Dropped 50-80%</c:v>
                </c:pt>
                <c:pt idx="2">
                  <c:v>Dropped &gt;80%</c:v>
                </c:pt>
                <c:pt idx="3">
                  <c:v>Increased</c:v>
                </c:pt>
                <c:pt idx="4">
                  <c:v>Not able to evaluate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20.690000</c:v>
                </c:pt>
                <c:pt idx="1">
                  <c:v>23.650000</c:v>
                </c:pt>
                <c:pt idx="2">
                  <c:v>14.780000</c:v>
                </c:pt>
                <c:pt idx="3">
                  <c:v>18.720000</c:v>
                </c:pt>
                <c:pt idx="4">
                  <c:v>22.160000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352327"/>
          <c:w val="0.458154"/>
          <c:h val="0.45505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2800" u="none">
              <a:solidFill>
                <a:srgbClr val="FFFFFF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3200" u="none">
                <a:solidFill>
                  <a:srgbClr val="FFFFFF"/>
                </a:solidFill>
                <a:latin typeface="Helvetica Neue"/>
              </a:defRPr>
            </a:pPr>
            <a:r>
              <a:rPr b="0" i="0" strike="noStrike" sz="3200" u="none">
                <a:solidFill>
                  <a:srgbClr val="FFFFFF"/>
                </a:solidFill>
                <a:latin typeface="Helvetica Neue"/>
              </a:rPr>
              <a:t>Contingency Plans</a:t>
            </a:r>
          </a:p>
        </c:rich>
      </c:tx>
      <c:layout>
        <c:manualLayout>
          <c:xMode val="edge"/>
          <c:yMode val="edge"/>
          <c:x val="0.341768"/>
          <c:y val="0"/>
          <c:w val="0.316464"/>
          <c:h val="0.137837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552091"/>
          <c:y val="0.137837"/>
          <c:w val="0.43159"/>
          <c:h val="0.675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Type Of Contingency Plans</c:v>
                </c:pt>
              </c:strCache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Cost Reduction Only</c:v>
                </c:pt>
                <c:pt idx="1">
                  <c:v>Staff Reduction Only</c:v>
                </c:pt>
                <c:pt idx="2">
                  <c:v>Cost &amp; Staff Reduction</c:v>
                </c:pt>
                <c:pt idx="3">
                  <c:v>Raise more Equity</c:v>
                </c:pt>
                <c:pt idx="4">
                  <c:v>Borrow More Money From Institutions</c:v>
                </c:pt>
                <c:pt idx="5">
                  <c:v>Other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19.700000</c:v>
                </c:pt>
                <c:pt idx="1">
                  <c:v>2.460000</c:v>
                </c:pt>
                <c:pt idx="2">
                  <c:v>27.090000</c:v>
                </c:pt>
                <c:pt idx="3">
                  <c:v>22.170000</c:v>
                </c:pt>
                <c:pt idx="4">
                  <c:v>19.210000</c:v>
                </c:pt>
                <c:pt idx="5">
                  <c:v>9.360000</c:v>
                </c:pt>
              </c:numCache>
            </c:numRef>
          </c:val>
        </c:ser>
        <c:gapWidth val="40"/>
        <c:overlap val="-1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title>
          <c:tx>
            <c:rich>
              <a:bodyPr rot="-5400000"/>
              <a:lstStyle/>
              <a:p>
                <a:pPr>
                  <a:defRPr b="0" i="0" strike="noStrike" sz="2400" u="none">
                    <a:solidFill>
                      <a:srgbClr val="FFFFFF"/>
                    </a:solidFill>
                    <a:latin typeface="Helvetica Neue"/>
                  </a:defRPr>
                </a:pPr>
                <a:r>
                  <a:rPr b="0" i="0" strike="noStrike" sz="2400" u="none">
                    <a:solidFill>
                      <a:srgbClr val="FFFFFF"/>
                    </a:solidFill>
                    <a:latin typeface="Helvetica Neue"/>
                  </a:rPr>
                  <a:t>Types of Contingency Plans</a:t>
                </a:r>
              </a:p>
            </c:rich>
          </c:tx>
          <c:layout/>
          <c:overlay val="1"/>
        </c:title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FFFFFF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title>
          <c:tx>
            <c:rich>
              <a:bodyPr rot="0"/>
              <a:lstStyle/>
              <a:p>
                <a:pPr>
                  <a:defRPr b="0" i="0" strike="noStrike" sz="2400" u="none">
                    <a:solidFill>
                      <a:srgbClr val="FFFFFF"/>
                    </a:solidFill>
                    <a:latin typeface="Helvetica Neue"/>
                  </a:defRPr>
                </a:pPr>
                <a:r>
                  <a:rPr b="0" i="0" strike="noStrike" sz="2400" u="none">
                    <a:solidFill>
                      <a:srgbClr val="FFFFFF"/>
                    </a:solidFill>
                    <a:latin typeface="Helvetica Neue"/>
                  </a:rPr>
                  <a:t>Percent Responders</a:t>
                </a:r>
              </a:p>
            </c:rich>
          </c:tx>
          <c:layout/>
          <c:overlay val="1"/>
        </c:title>
        <c:numFmt formatCode="0.##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FFFFFF"/>
                </a:solidFill>
                <a:latin typeface="Helvetica Neue"/>
              </a:defRPr>
            </a:pPr>
          </a:p>
        </c:txPr>
        <c:crossAx val="2094734552"/>
        <c:crosses val="autoZero"/>
        <c:crossBetween val="between"/>
        <c:majorUnit val="7.5"/>
        <c:minorUnit val="3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2300" u="none">
                <a:solidFill>
                  <a:srgbClr val="FFFFFF"/>
                </a:solidFill>
                <a:latin typeface="Helvetica Neue"/>
              </a:defRPr>
            </a:pPr>
            <a:r>
              <a:rPr b="0" i="0" strike="noStrike" sz="2300" u="none">
                <a:solidFill>
                  <a:srgbClr val="FFFFFF"/>
                </a:solidFill>
                <a:latin typeface="Helvetica Neue"/>
              </a:rPr>
              <a:t>Duration of Economic Downturn</a:t>
            </a:r>
          </a:p>
        </c:rich>
      </c:tx>
      <c:layout>
        <c:manualLayout>
          <c:xMode val="edge"/>
          <c:yMode val="edge"/>
          <c:x val="0.589864"/>
          <c:y val="0"/>
          <c:w val="0.40888"/>
          <c:h val="0.128502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588608"/>
          <c:y val="0.128502"/>
          <c:w val="0.406392"/>
          <c:h val="0.85899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13B100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13B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005A5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017100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Sheet1!$B$1:$E$1</c:f>
              <c:strCache>
                <c:ptCount val="4"/>
                <c:pt idx="0">
                  <c:v>&lt; 6 Months</c:v>
                </c:pt>
                <c:pt idx="1">
                  <c:v>6 Months-1 Year</c:v>
                </c:pt>
                <c:pt idx="2">
                  <c:v>1-2 years</c:v>
                </c:pt>
                <c:pt idx="3">
                  <c:v>&gt;2 years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22.280000</c:v>
                </c:pt>
                <c:pt idx="1">
                  <c:v>46.530000</c:v>
                </c:pt>
                <c:pt idx="2">
                  <c:v>19.800000</c:v>
                </c:pt>
                <c:pt idx="3">
                  <c:v>11.390000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316488"/>
          <c:w val="0.441447"/>
          <c:h val="0.3744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2800" u="none">
              <a:solidFill>
                <a:srgbClr val="FFFFFF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Helvetica"/>
              </a:defRPr>
            </a:pPr>
            <a:r>
              <a:rPr b="0" i="0" strike="noStrike" sz="1800" u="none">
                <a:solidFill>
                  <a:srgbClr val="000000"/>
                </a:solidFill>
                <a:latin typeface="Helvetica"/>
              </a:rPr>
              <a:t>Importance of Analytics In Recovery</a:t>
            </a:r>
          </a:p>
        </c:rich>
      </c:tx>
      <c:layout>
        <c:manualLayout>
          <c:xMode val="edge"/>
          <c:yMode val="edge"/>
          <c:x val="0.575672"/>
          <c:y val="0"/>
          <c:w val="0.362517"/>
          <c:h val="0.10713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543884"/>
          <c:y val="0.10713"/>
          <c:w val="0.426093"/>
          <c:h val="0.82159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Importance Ranking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c:spPr>
          <c:explosion val="0"/>
          <c:dPt>
            <c:idx val="0"/>
            <c:explosion val="0"/>
            <c:spPr>
              <a:solidFill>
                <a:srgbClr val="2F7202">
                  <a:alpha val="90000"/>
                </a:srgb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1"/>
            <c:explosion val="0"/>
            <c:spPr>
              <a:solidFill>
                <a:srgbClr val="0B5AAB">
                  <a:alpha val="90000"/>
                </a:srgb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2"/>
            <c:explosion val="0"/>
            <c:spPr>
              <a:solidFill>
                <a:srgbClr val="5FA804">
                  <a:alpha val="90000"/>
                </a:srgb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3"/>
            <c:explosion val="0"/>
            <c:spPr>
              <a:solidFill>
                <a:srgbClr val="258EEB">
                  <a:alpha val="90000"/>
                </a:srgb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4"/>
            <c:explosion val="0"/>
            <c:spPr>
              <a:solidFill>
                <a:srgbClr val="0C5B19">
                  <a:alpha val="90000"/>
                </a:srgb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#,##0.00%" sourceLinked="0"/>
              <c:txPr>
                <a:bodyPr/>
                <a:lstStyle/>
                <a:p>
                  <a:pPr>
                    <a:defRPr b="0" i="0" strike="noStrike" sz="18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FFFFFF"/>
                    </a:solidFill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Sheet1!$B$1:$F$1</c:f>
              <c:strCache>
                <c:ptCount val="5"/>
                <c:pt idx="0">
                  <c:v>Extremely</c:v>
                </c:pt>
                <c:pt idx="1">
                  <c:v>Very</c:v>
                </c:pt>
                <c:pt idx="2">
                  <c:v>Moderate</c:v>
                </c:pt>
                <c:pt idx="3">
                  <c:v>Slightly</c:v>
                </c:pt>
                <c:pt idx="4">
                  <c:v>Not at all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44.330000</c:v>
                </c:pt>
                <c:pt idx="1">
                  <c:v>37.930000</c:v>
                </c:pt>
                <c:pt idx="2">
                  <c:v>12.810000</c:v>
                </c:pt>
                <c:pt idx="3">
                  <c:v>2.460000</c:v>
                </c:pt>
                <c:pt idx="4">
                  <c:v>2.460000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350854"/>
          <c:w val="0.45416"/>
          <c:h val="0.13337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FFFFFF"/>
              </a:solidFill>
              <a:latin typeface="Helvetica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308599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975358" y="3029935"/>
            <a:ext cx="11054083" cy="2090706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quarter" idx="1"/>
          </p:nvPr>
        </p:nvSpPr>
        <p:spPr>
          <a:xfrm>
            <a:off x="1950716" y="5527040"/>
            <a:ext cx="9103367" cy="2492591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1998699" y="9114115"/>
            <a:ext cx="355864" cy="371343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975358" y="3029935"/>
            <a:ext cx="11054083" cy="2090706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1950716" y="5527040"/>
            <a:ext cx="9103367" cy="2492591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11998699" y="9114115"/>
            <a:ext cx="355864" cy="371343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7"/>
            <a:ext cx="5334002" cy="82169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5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7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8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9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10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1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1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13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chart" Target="../charts/chart1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chart" Target="../charts/chart15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45"/>
          <p:cNvSpPr/>
          <p:nvPr/>
        </p:nvSpPr>
        <p:spPr>
          <a:xfrm>
            <a:off x="-1" y="-2"/>
            <a:ext cx="13004802" cy="975360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138" name="Resim 2" descr="Resim 2"/>
          <p:cNvPicPr>
            <a:picLocks noChangeAspect="1"/>
          </p:cNvPicPr>
          <p:nvPr/>
        </p:nvPicPr>
        <p:blipFill>
          <a:blip r:embed="rId2">
            <a:extLst/>
          </a:blip>
          <a:srcRect l="16412" t="0" r="35111" b="9091"/>
          <a:stretch>
            <a:fillRect/>
          </a:stretch>
        </p:blipFill>
        <p:spPr>
          <a:xfrm>
            <a:off x="3758387" y="10"/>
            <a:ext cx="9246415" cy="975359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Rectangle 47"/>
          <p:cNvSpPr/>
          <p:nvPr/>
        </p:nvSpPr>
        <p:spPr>
          <a:xfrm>
            <a:off x="2" y="-2"/>
            <a:ext cx="9961821" cy="9753604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33000">
                <a:srgbClr val="000000">
                  <a:alpha val="64000"/>
                </a:srgbClr>
              </a:gs>
              <a:gs pos="58000">
                <a:srgbClr val="000000"/>
              </a:gs>
              <a:gs pos="100000">
                <a:srgbClr val="000000"/>
              </a:gs>
            </a:gsLst>
            <a:lin ang="108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0" name="Object 1"/>
          <p:cNvSpPr txBox="1"/>
          <p:nvPr/>
        </p:nvSpPr>
        <p:spPr>
          <a:xfrm>
            <a:off x="509840" y="1097935"/>
            <a:ext cx="4989335" cy="50553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 anchor="b">
            <a:normAutofit fontScale="100000" lnSpcReduction="0"/>
          </a:bodyPr>
          <a:lstStyle/>
          <a:p>
            <a:pPr algn="l" defTabSz="1300480">
              <a:lnSpc>
                <a:spcPct val="90000"/>
              </a:lnSpc>
              <a:spcBef>
                <a:spcPts val="800"/>
              </a:spcBef>
              <a:defRPr sz="5800">
                <a:solidFill>
                  <a:srgbClr val="FFFFFF"/>
                </a:solidFill>
              </a:defRPr>
            </a:pPr>
            <a:r>
              <a:t>Final Report</a:t>
            </a:r>
            <a:endParaRPr sz="6800">
              <a:solidFill>
                <a:srgbClr val="005493"/>
              </a:solidFill>
            </a:endParaRPr>
          </a:p>
          <a:p>
            <a:pPr algn="l" defTabSz="1300480">
              <a:lnSpc>
                <a:spcPct val="90000"/>
              </a:lnSpc>
              <a:spcBef>
                <a:spcPts val="800"/>
              </a:spcBef>
              <a:defRPr sz="5800">
                <a:solidFill>
                  <a:srgbClr val="FFFFFF"/>
                </a:solidFill>
              </a:defRPr>
            </a:pPr>
            <a:r>
              <a:t>2020 WBAF Global Survey</a:t>
            </a:r>
          </a:p>
        </p:txBody>
      </p:sp>
      <p:sp>
        <p:nvSpPr>
          <p:cNvPr id="141" name="Rectangle 49"/>
          <p:cNvSpPr/>
          <p:nvPr/>
        </p:nvSpPr>
        <p:spPr>
          <a:xfrm rot="5400000">
            <a:off x="784572" y="618381"/>
            <a:ext cx="208079" cy="751033"/>
          </a:xfrm>
          <a:prstGeom prst="rect">
            <a:avLst/>
          </a:prstGeom>
          <a:solidFill>
            <a:srgbClr val="C0504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2" name="Rectangle 51"/>
          <p:cNvSpPr/>
          <p:nvPr/>
        </p:nvSpPr>
        <p:spPr>
          <a:xfrm>
            <a:off x="513094" y="6466730"/>
            <a:ext cx="4242823" cy="260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143" name="Resim 6" descr="Resim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5566" y="7251164"/>
            <a:ext cx="1762894" cy="1769909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lide Number"/>
          <p:cNvSpPr txBox="1"/>
          <p:nvPr>
            <p:ph type="sldNum" sz="quarter" idx="4294967295"/>
          </p:nvPr>
        </p:nvSpPr>
        <p:spPr>
          <a:xfrm>
            <a:off x="12105258" y="9114114"/>
            <a:ext cx="249304" cy="37134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ivoting Busine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/>
            </a:pPr>
            <a:r>
              <a:t>Pivoting Business</a:t>
            </a:r>
          </a:p>
          <a:p>
            <a:pPr marL="0" indent="0" algn="ctr">
              <a:buSzTx/>
              <a:buNone/>
              <a:defRPr b="1"/>
            </a:pPr>
            <a:r>
              <a:t>During</a:t>
            </a:r>
            <a:r>
              <a:rPr b="0"/>
              <a:t> T</a:t>
            </a:r>
            <a:r>
              <a:t>his</a:t>
            </a:r>
            <a:r>
              <a:rPr b="0"/>
              <a:t> business cycle: </a:t>
            </a:r>
            <a:r>
              <a:t>36.14%</a:t>
            </a:r>
          </a:p>
          <a:p>
            <a:pPr marL="0" indent="0" algn="ctr">
              <a:buSzTx/>
              <a:buNone/>
              <a:defRPr b="1"/>
            </a:pPr>
            <a:r>
              <a:t>Post-Pandemic b</a:t>
            </a:r>
            <a:r>
              <a:rPr b="0"/>
              <a:t>usiness cycle: </a:t>
            </a:r>
            <a:r>
              <a:t>63.05%</a:t>
            </a:r>
          </a:p>
        </p:txBody>
      </p:sp>
      <p:pic>
        <p:nvPicPr>
          <p:cNvPr id="177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0534" y="299752"/>
            <a:ext cx="10563732" cy="13138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urvey Report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Survey Report</a:t>
            </a:r>
          </a:p>
          <a:p>
            <a:pPr/>
            <a:r>
              <a:t>Details</a:t>
            </a:r>
          </a:p>
        </p:txBody>
      </p:sp>
      <p:pic>
        <p:nvPicPr>
          <p:cNvPr id="180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4222" y="371029"/>
            <a:ext cx="11223836" cy="139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055" y="196041"/>
            <a:ext cx="11099804" cy="138050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3" name="Respondent Demographics"/>
          <p:cNvGraphicFramePr/>
          <p:nvPr/>
        </p:nvGraphicFramePr>
        <p:xfrm>
          <a:off x="-293229" y="2930933"/>
          <a:ext cx="11768267" cy="560426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055" y="196041"/>
            <a:ext cx="11099804" cy="138050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6" name="Years in Business"/>
          <p:cNvGraphicFramePr/>
          <p:nvPr/>
        </p:nvGraphicFramePr>
        <p:xfrm>
          <a:off x="317967" y="3290040"/>
          <a:ext cx="10643234" cy="538228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984" y="224869"/>
            <a:ext cx="11194833" cy="13923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9" name="2D Bar Chart"/>
          <p:cNvGraphicFramePr/>
          <p:nvPr/>
        </p:nvGraphicFramePr>
        <p:xfrm>
          <a:off x="243831" y="2985786"/>
          <a:ext cx="11815937" cy="566687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90" name="Affected Industries"/>
          <p:cNvSpPr txBox="1"/>
          <p:nvPr/>
        </p:nvSpPr>
        <p:spPr>
          <a:xfrm>
            <a:off x="3555160" y="2038198"/>
            <a:ext cx="5180589" cy="58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200">
                <a:solidFill>
                  <a:srgbClr val="FFFFFF"/>
                </a:solidFill>
              </a:defRPr>
            </a:lvl1pPr>
          </a:lstStyle>
          <a:p>
            <a:pPr/>
            <a:r>
              <a:t>Affected Industries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What are the top 3 challenges your start-up is facing due to the Covid-19 Pandemic?"/>
          <p:cNvSpPr txBox="1"/>
          <p:nvPr>
            <p:ph type="title"/>
          </p:nvPr>
        </p:nvSpPr>
        <p:spPr>
          <a:xfrm>
            <a:off x="749235" y="1800779"/>
            <a:ext cx="11099805" cy="1090694"/>
          </a:xfrm>
          <a:prstGeom prst="rect">
            <a:avLst/>
          </a:prstGeom>
        </p:spPr>
        <p:txBody>
          <a:bodyPr/>
          <a:lstStyle>
            <a:lvl1pPr algn="l" defTabSz="457200">
              <a:defRPr sz="32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What are the top 3 challenges your start-up is facing due to the Pandemic?</a:t>
            </a:r>
          </a:p>
        </p:txBody>
      </p:sp>
      <p:pic>
        <p:nvPicPr>
          <p:cNvPr id="193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0203" y="-53691"/>
            <a:ext cx="10937869" cy="1360367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94" name="2D Bar Chart"/>
          <p:cNvGraphicFramePr/>
          <p:nvPr/>
        </p:nvGraphicFramePr>
        <p:xfrm>
          <a:off x="779876" y="3397526"/>
          <a:ext cx="10959398" cy="588863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How long can you continue running your start-up without a new cash-injection?"/>
          <p:cNvSpPr txBox="1"/>
          <p:nvPr>
            <p:ph type="title"/>
          </p:nvPr>
        </p:nvSpPr>
        <p:spPr>
          <a:xfrm>
            <a:off x="862503" y="1267073"/>
            <a:ext cx="11099805" cy="1595234"/>
          </a:xfrm>
          <a:prstGeom prst="rect">
            <a:avLst/>
          </a:prstGeom>
        </p:spPr>
        <p:txBody>
          <a:bodyPr/>
          <a:lstStyle>
            <a:lvl1pPr algn="l" defTabSz="457200">
              <a:defRPr sz="32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long can you continue running your start-up without a new cash-injection?</a:t>
            </a:r>
          </a:p>
        </p:txBody>
      </p:sp>
      <p:pic>
        <p:nvPicPr>
          <p:cNvPr id="197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0335" y="55220"/>
            <a:ext cx="10792101" cy="134223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98" name="Runway Without New Cash-Injection"/>
          <p:cNvGraphicFramePr/>
          <p:nvPr/>
        </p:nvGraphicFramePr>
        <p:xfrm>
          <a:off x="324827" y="2725671"/>
          <a:ext cx="10659002" cy="597946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How significantly has the demand for your start-up been affected?"/>
          <p:cNvSpPr txBox="1"/>
          <p:nvPr>
            <p:ph type="title"/>
          </p:nvPr>
        </p:nvSpPr>
        <p:spPr>
          <a:xfrm>
            <a:off x="952498" y="1437139"/>
            <a:ext cx="11099805" cy="970014"/>
          </a:xfrm>
          <a:prstGeom prst="rect">
            <a:avLst/>
          </a:prstGeom>
        </p:spPr>
        <p:txBody>
          <a:bodyPr/>
          <a:lstStyle>
            <a:lvl1pPr algn="l" defTabSz="416051">
              <a:defRPr sz="29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significantly has the demand for your start-up been affected? </a:t>
            </a:r>
          </a:p>
        </p:txBody>
      </p:sp>
      <p:pic>
        <p:nvPicPr>
          <p:cNvPr id="201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9673" y="161742"/>
            <a:ext cx="10885455" cy="135384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02" name="Demand For Startup"/>
          <p:cNvGraphicFramePr/>
          <p:nvPr/>
        </p:nvGraphicFramePr>
        <p:xfrm>
          <a:off x="271158" y="3245570"/>
          <a:ext cx="10478170" cy="49045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What are your contingency plans for this cycle?"/>
          <p:cNvSpPr txBox="1"/>
          <p:nvPr>
            <p:ph type="title"/>
          </p:nvPr>
        </p:nvSpPr>
        <p:spPr>
          <a:xfrm>
            <a:off x="1162380" y="1422608"/>
            <a:ext cx="11099805" cy="970014"/>
          </a:xfrm>
          <a:prstGeom prst="rect">
            <a:avLst/>
          </a:prstGeom>
        </p:spPr>
        <p:txBody>
          <a:bodyPr/>
          <a:lstStyle>
            <a:lvl1pPr algn="l" defTabSz="457200">
              <a:defRPr sz="32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What are your contingency plans for this cycle?</a:t>
            </a:r>
          </a:p>
        </p:txBody>
      </p:sp>
      <p:pic>
        <p:nvPicPr>
          <p:cNvPr id="205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6936" y="120241"/>
            <a:ext cx="10950693" cy="1361961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06" name="Contingency Plans"/>
          <p:cNvGraphicFramePr/>
          <p:nvPr/>
        </p:nvGraphicFramePr>
        <p:xfrm>
          <a:off x="1050320" y="2603494"/>
          <a:ext cx="10774348" cy="6028747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How long to you believe the downturn will last?"/>
          <p:cNvSpPr txBox="1"/>
          <p:nvPr>
            <p:ph type="title"/>
          </p:nvPr>
        </p:nvSpPr>
        <p:spPr>
          <a:xfrm>
            <a:off x="952498" y="1647257"/>
            <a:ext cx="11099805" cy="970016"/>
          </a:xfrm>
          <a:prstGeom prst="rect">
            <a:avLst/>
          </a:prstGeom>
        </p:spPr>
        <p:txBody>
          <a:bodyPr/>
          <a:lstStyle>
            <a:lvl1pPr algn="l" defTabSz="457200">
              <a:defRPr sz="32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long do you believe the downturn will last?</a:t>
            </a:r>
          </a:p>
        </p:txBody>
      </p:sp>
      <p:pic>
        <p:nvPicPr>
          <p:cNvPr id="209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4568" y="234790"/>
            <a:ext cx="11115665" cy="138247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10" name="Duration of Economic Downturn"/>
          <p:cNvGraphicFramePr/>
          <p:nvPr/>
        </p:nvGraphicFramePr>
        <p:xfrm>
          <a:off x="241993" y="3561353"/>
          <a:ext cx="10227929" cy="482810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39"/>
          <p:cNvSpPr/>
          <p:nvPr/>
        </p:nvSpPr>
        <p:spPr>
          <a:xfrm>
            <a:off x="-1" y="-2"/>
            <a:ext cx="13004802" cy="9753604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147" name="Resim 3" descr="Resim 3"/>
          <p:cNvPicPr>
            <a:picLocks noChangeAspect="1"/>
          </p:cNvPicPr>
          <p:nvPr/>
        </p:nvPicPr>
        <p:blipFill>
          <a:blip r:embed="rId2">
            <a:extLst/>
          </a:blip>
          <a:srcRect l="23570" t="0" r="27781" b="0"/>
          <a:stretch>
            <a:fillRect/>
          </a:stretch>
        </p:blipFill>
        <p:spPr>
          <a:xfrm>
            <a:off x="4569492" y="11"/>
            <a:ext cx="8435311" cy="9753594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Rectangle 41"/>
          <p:cNvSpPr/>
          <p:nvPr/>
        </p:nvSpPr>
        <p:spPr>
          <a:xfrm>
            <a:off x="-1" y="-2"/>
            <a:ext cx="13004802" cy="9753604"/>
          </a:xfrm>
          <a:prstGeom prst="rect">
            <a:avLst/>
          </a:prstGeom>
          <a:gradFill>
            <a:gsLst>
              <a:gs pos="36000">
                <a:srgbClr val="0D0D0D"/>
              </a:gs>
              <a:gs pos="81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9" name="Expectations of Startups &amp; Entrepreneurs For The Post-Pandemic World Economy"/>
          <p:cNvSpPr txBox="1"/>
          <p:nvPr>
            <p:ph type="title"/>
          </p:nvPr>
        </p:nvSpPr>
        <p:spPr>
          <a:xfrm>
            <a:off x="777239" y="1754284"/>
            <a:ext cx="9567821" cy="3227504"/>
          </a:xfrm>
          <a:prstGeom prst="rect">
            <a:avLst/>
          </a:prstGeom>
        </p:spPr>
        <p:txBody>
          <a:bodyPr/>
          <a:lstStyle>
            <a:lvl1pPr algn="l" defTabSz="676248">
              <a:lnSpc>
                <a:spcPct val="90000"/>
              </a:lnSpc>
              <a:defRPr b="1" sz="4400">
                <a:solidFill>
                  <a:srgbClr val="FFFFFF"/>
                </a:solidFill>
              </a:defRPr>
            </a:lvl1pPr>
          </a:lstStyle>
          <a:p>
            <a:pPr/>
            <a:r>
              <a:t>Expectations of Startups &amp; Entrepreneurs For The Post-Pandemic World Economy</a:t>
            </a:r>
          </a:p>
        </p:txBody>
      </p:sp>
      <p:sp>
        <p:nvSpPr>
          <p:cNvPr id="150" name="A Survey Initiated By The…"/>
          <p:cNvSpPr txBox="1"/>
          <p:nvPr>
            <p:ph type="body" sz="quarter" idx="1"/>
          </p:nvPr>
        </p:nvSpPr>
        <p:spPr>
          <a:xfrm>
            <a:off x="777240" y="5549617"/>
            <a:ext cx="6449713" cy="2354865"/>
          </a:xfrm>
          <a:prstGeom prst="rect">
            <a:avLst/>
          </a:prstGeom>
        </p:spPr>
        <p:txBody>
          <a:bodyPr/>
          <a:lstStyle/>
          <a:p>
            <a:pPr algn="l" defTabSz="793291"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A Global Survey initiated by the</a:t>
            </a:r>
            <a:endParaRPr sz="2600">
              <a:solidFill>
                <a:srgbClr val="005493"/>
              </a:solidFill>
            </a:endParaRPr>
          </a:p>
          <a:p>
            <a:pPr algn="l" defTabSz="793291"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</a:p>
          <a:p>
            <a:pPr algn="l" defTabSz="793291"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WBAF Global Startup Committee</a:t>
            </a:r>
            <a:endParaRPr sz="2600">
              <a:solidFill>
                <a:srgbClr val="005493"/>
              </a:solidFill>
            </a:endParaRPr>
          </a:p>
          <a:p>
            <a:pPr algn="l" defTabSz="793291"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May 9th-May 31st, 2020</a:t>
            </a:r>
          </a:p>
        </p:txBody>
      </p:sp>
      <p:sp>
        <p:nvSpPr>
          <p:cNvPr id="151" name="Straight Connector 43"/>
          <p:cNvSpPr/>
          <p:nvPr/>
        </p:nvSpPr>
        <p:spPr>
          <a:xfrm flipH="1" flipV="1">
            <a:off x="137152" y="5235780"/>
            <a:ext cx="12730481" cy="4"/>
          </a:xfrm>
          <a:prstGeom prst="line">
            <a:avLst/>
          </a:prstGeom>
          <a:ln w="12700">
            <a:solidFill>
              <a:srgbClr val="C0504D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2" name="Metin kutusu 1"/>
          <p:cNvSpPr txBox="1"/>
          <p:nvPr/>
        </p:nvSpPr>
        <p:spPr>
          <a:xfrm>
            <a:off x="777239" y="1764936"/>
            <a:ext cx="9942433" cy="498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spAutoFit/>
          </a:bodyPr>
          <a:lstStyle>
            <a:lvl1pPr algn="l" defTabSz="1300480">
              <a:spcBef>
                <a:spcPts val="800"/>
              </a:spcBef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 Final Report 2020 WBAF GLOBAL SURVEY</a:t>
            </a:r>
          </a:p>
        </p:txBody>
      </p:sp>
      <p:pic>
        <p:nvPicPr>
          <p:cNvPr id="153" name="Resim 5" descr="Resim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6535" y="7944515"/>
            <a:ext cx="11491732" cy="14206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How important are analytics in facilitating recovery"/>
          <p:cNvSpPr txBox="1"/>
          <p:nvPr>
            <p:ph type="title"/>
          </p:nvPr>
        </p:nvSpPr>
        <p:spPr>
          <a:xfrm>
            <a:off x="1214590" y="2134004"/>
            <a:ext cx="11099805" cy="970017"/>
          </a:xfrm>
          <a:prstGeom prst="rect">
            <a:avLst/>
          </a:prstGeom>
        </p:spPr>
        <p:txBody>
          <a:bodyPr/>
          <a:lstStyle>
            <a:lvl1pPr algn="l" defTabSz="457200">
              <a:defRPr sz="32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How important are analytics in facilitating recovery?</a:t>
            </a:r>
          </a:p>
        </p:txBody>
      </p:sp>
      <p:pic>
        <p:nvPicPr>
          <p:cNvPr id="213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3696" y="86009"/>
            <a:ext cx="11099804" cy="138050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14" name="Importance of Analytics In Recovery"/>
          <p:cNvGraphicFramePr/>
          <p:nvPr/>
        </p:nvGraphicFramePr>
        <p:xfrm>
          <a:off x="983392" y="3790048"/>
          <a:ext cx="10093765" cy="515632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Do you need assistance in facilitating conversations between policymakers and the start-up community?"/>
          <p:cNvSpPr txBox="1"/>
          <p:nvPr>
            <p:ph type="title"/>
          </p:nvPr>
        </p:nvSpPr>
        <p:spPr>
          <a:xfrm>
            <a:off x="1054097" y="1722776"/>
            <a:ext cx="11099805" cy="970017"/>
          </a:xfrm>
          <a:prstGeom prst="rect">
            <a:avLst/>
          </a:prstGeom>
        </p:spPr>
        <p:txBody>
          <a:bodyPr/>
          <a:lstStyle>
            <a:lvl1pPr algn="l" defTabSz="411479">
              <a:defRPr sz="2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 you need assistance in facilitating conversations between policymakers and the start-up community?</a:t>
            </a:r>
          </a:p>
        </p:txBody>
      </p:sp>
      <p:pic>
        <p:nvPicPr>
          <p:cNvPr id="217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6091" y="78906"/>
            <a:ext cx="10812620" cy="134478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18" name="2D Bar Chart"/>
          <p:cNvGraphicFramePr/>
          <p:nvPr/>
        </p:nvGraphicFramePr>
        <p:xfrm>
          <a:off x="1048286" y="2768855"/>
          <a:ext cx="10144571" cy="605472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499" y="260738"/>
            <a:ext cx="11099801" cy="1380505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Are you experiencing a downturn in short-term and long-term investors?"/>
          <p:cNvSpPr txBox="1"/>
          <p:nvPr>
            <p:ph type="title"/>
          </p:nvPr>
        </p:nvSpPr>
        <p:spPr>
          <a:xfrm>
            <a:off x="952498" y="1977213"/>
            <a:ext cx="11099804" cy="970017"/>
          </a:xfrm>
          <a:prstGeom prst="rect">
            <a:avLst/>
          </a:prstGeom>
        </p:spPr>
        <p:txBody>
          <a:bodyPr/>
          <a:lstStyle>
            <a:lvl1pPr algn="l" defTabSz="411479">
              <a:defRPr sz="2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Are you experiencing a downturn in short-term and long-term investors?</a:t>
            </a:r>
          </a:p>
        </p:txBody>
      </p:sp>
      <p:graphicFrame>
        <p:nvGraphicFramePr>
          <p:cNvPr id="222" name="2D Bar Chart"/>
          <p:cNvGraphicFramePr/>
          <p:nvPr/>
        </p:nvGraphicFramePr>
        <p:xfrm>
          <a:off x="783776" y="3062428"/>
          <a:ext cx="11183785" cy="605472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Do you have plans to pivot during this cycle?"/>
          <p:cNvSpPr txBox="1"/>
          <p:nvPr>
            <p:ph type="title"/>
          </p:nvPr>
        </p:nvSpPr>
        <p:spPr>
          <a:xfrm>
            <a:off x="1464203" y="1971756"/>
            <a:ext cx="11099805" cy="970013"/>
          </a:xfrm>
          <a:prstGeom prst="rect">
            <a:avLst/>
          </a:prstGeom>
        </p:spPr>
        <p:txBody>
          <a:bodyPr/>
          <a:lstStyle>
            <a:lvl1pPr algn="l" defTabSz="457200">
              <a:defRPr sz="32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 you have plans to pivot during this cycle?</a:t>
            </a:r>
          </a:p>
        </p:txBody>
      </p:sp>
      <p:pic>
        <p:nvPicPr>
          <p:cNvPr id="225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0762" y="265280"/>
            <a:ext cx="10023276" cy="124661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26" name="Plans to Pivot"/>
          <p:cNvGraphicFramePr/>
          <p:nvPr/>
        </p:nvGraphicFramePr>
        <p:xfrm>
          <a:off x="643925" y="3533611"/>
          <a:ext cx="10711983" cy="597129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Do you plan to change your business model in order to be more compatible with the post-pandemic economic environment?"/>
          <p:cNvSpPr txBox="1"/>
          <p:nvPr>
            <p:ph type="title"/>
          </p:nvPr>
        </p:nvSpPr>
        <p:spPr>
          <a:xfrm>
            <a:off x="862503" y="1722141"/>
            <a:ext cx="11099805" cy="970016"/>
          </a:xfrm>
          <a:prstGeom prst="rect">
            <a:avLst/>
          </a:prstGeom>
        </p:spPr>
        <p:txBody>
          <a:bodyPr/>
          <a:lstStyle>
            <a:lvl1pPr algn="l" defTabSz="411479">
              <a:defRPr sz="2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 you plan to change your business model in order to be more compatible with the post-pandemic economic environment?</a:t>
            </a:r>
          </a:p>
        </p:txBody>
      </p:sp>
      <p:pic>
        <p:nvPicPr>
          <p:cNvPr id="229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0471" y="136967"/>
            <a:ext cx="11283858" cy="1403394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30" name="Plan To Change Business Model"/>
          <p:cNvGraphicFramePr/>
          <p:nvPr/>
        </p:nvGraphicFramePr>
        <p:xfrm>
          <a:off x="486572" y="3705023"/>
          <a:ext cx="9886607" cy="488308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Do you believe the valuation of your start-up venture changed due to the pandemic?"/>
          <p:cNvSpPr txBox="1"/>
          <p:nvPr>
            <p:ph type="title"/>
          </p:nvPr>
        </p:nvSpPr>
        <p:spPr>
          <a:xfrm>
            <a:off x="1002582" y="1934311"/>
            <a:ext cx="11099805" cy="970016"/>
          </a:xfrm>
          <a:prstGeom prst="rect">
            <a:avLst/>
          </a:prstGeom>
        </p:spPr>
        <p:txBody>
          <a:bodyPr/>
          <a:lstStyle>
            <a:lvl1pPr algn="l" defTabSz="411479">
              <a:defRPr sz="2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 you believe the valuation of your start-up venture changed due to the pandemic?</a:t>
            </a:r>
          </a:p>
        </p:txBody>
      </p:sp>
      <p:pic>
        <p:nvPicPr>
          <p:cNvPr id="233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2582" y="348102"/>
            <a:ext cx="11099804" cy="138050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34" name="Valuation"/>
          <p:cNvGraphicFramePr/>
          <p:nvPr/>
        </p:nvGraphicFramePr>
        <p:xfrm>
          <a:off x="793790" y="3258877"/>
          <a:ext cx="9939215" cy="506176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199" y="249076"/>
            <a:ext cx="11378674" cy="1415187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ummary: Top Responses For Key Categories"/>
          <p:cNvSpPr txBox="1"/>
          <p:nvPr/>
        </p:nvSpPr>
        <p:spPr>
          <a:xfrm>
            <a:off x="1568303" y="1738664"/>
            <a:ext cx="8994547" cy="58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200">
                <a:solidFill>
                  <a:srgbClr val="FFFFFF"/>
                </a:solidFill>
              </a:defRPr>
            </a:lvl1pPr>
          </a:lstStyle>
          <a:p>
            <a:pPr/>
            <a:r>
              <a:t>Summary: Top Responses For Key Categories</a:t>
            </a:r>
          </a:p>
        </p:txBody>
      </p:sp>
      <p:graphicFrame>
        <p:nvGraphicFramePr>
          <p:cNvPr id="238" name="2D Bar Chart"/>
          <p:cNvGraphicFramePr/>
          <p:nvPr/>
        </p:nvGraphicFramePr>
        <p:xfrm>
          <a:off x="631978" y="2262580"/>
          <a:ext cx="11656117" cy="647056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Resim 2" descr="Resim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646" y="4387493"/>
            <a:ext cx="12365344" cy="1528686"/>
          </a:xfrm>
          <a:prstGeom prst="rect">
            <a:avLst/>
          </a:prstGeom>
          <a:ln w="12700">
            <a:miter lim="400000"/>
          </a:ln>
        </p:spPr>
      </p:pic>
      <p:sp>
        <p:nvSpPr>
          <p:cNvPr id="241" name="Questions?"/>
          <p:cNvSpPr txBox="1"/>
          <p:nvPr/>
        </p:nvSpPr>
        <p:spPr>
          <a:xfrm>
            <a:off x="5324430" y="6480918"/>
            <a:ext cx="17568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Key Survey Highlights"/>
          <p:cNvSpPr txBox="1"/>
          <p:nvPr>
            <p:ph type="title"/>
          </p:nvPr>
        </p:nvSpPr>
        <p:spPr>
          <a:xfrm>
            <a:off x="695572" y="3225798"/>
            <a:ext cx="11321854" cy="3302004"/>
          </a:xfrm>
          <a:prstGeom prst="rect">
            <a:avLst/>
          </a:prstGeom>
        </p:spPr>
        <p:txBody>
          <a:bodyPr/>
          <a:lstStyle/>
          <a:p>
            <a:pPr/>
            <a:r>
              <a:t>Key Survey Highlights </a:t>
            </a:r>
          </a:p>
        </p:txBody>
      </p:sp>
      <p:pic>
        <p:nvPicPr>
          <p:cNvPr id="156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9384" y="379031"/>
            <a:ext cx="11095147" cy="13799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sponses From 83 Count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543305">
              <a:spcBef>
                <a:spcPts val="3900"/>
              </a:spcBef>
              <a:buSzTx/>
              <a:buNone/>
              <a:defRPr b="1" sz="2900"/>
            </a:pPr>
            <a:r>
              <a:t>Responses From: 81 Countries  </a:t>
            </a:r>
          </a:p>
          <a:p>
            <a:pPr lvl="1" marL="0" indent="212597" algn="ctr" defTabSz="543305">
              <a:spcBef>
                <a:spcPts val="3900"/>
              </a:spcBef>
              <a:buSzTx/>
              <a:buNone/>
              <a:defRPr b="1" sz="2900"/>
            </a:pPr>
            <a:r>
              <a:t>Top 5 Countries With Highest Responses:</a:t>
            </a:r>
          </a:p>
          <a:p>
            <a:pPr lvl="1" marL="0" indent="212597" algn="ctr" defTabSz="543305">
              <a:spcBef>
                <a:spcPts val="3900"/>
              </a:spcBef>
              <a:buSzTx/>
              <a:buNone/>
              <a:defRPr sz="2900"/>
            </a:pPr>
            <a:r>
              <a:t>Turkey</a:t>
            </a:r>
          </a:p>
          <a:p>
            <a:pPr lvl="1" marL="0" indent="212597" algn="ctr" defTabSz="543305">
              <a:spcBef>
                <a:spcPts val="3900"/>
              </a:spcBef>
              <a:buSzTx/>
              <a:buNone/>
              <a:defRPr sz="2900"/>
            </a:pPr>
            <a:r>
              <a:t>India</a:t>
            </a:r>
          </a:p>
          <a:p>
            <a:pPr lvl="1" marL="0" indent="212597" algn="ctr" defTabSz="543305">
              <a:spcBef>
                <a:spcPts val="3900"/>
              </a:spcBef>
              <a:buSzTx/>
              <a:buNone/>
              <a:defRPr sz="2900"/>
            </a:pPr>
            <a:r>
              <a:t>Singapore</a:t>
            </a:r>
          </a:p>
          <a:p>
            <a:pPr lvl="1" marL="0" indent="212597" algn="ctr" defTabSz="543305">
              <a:spcBef>
                <a:spcPts val="3900"/>
              </a:spcBef>
              <a:buSzTx/>
              <a:buNone/>
              <a:defRPr sz="2900"/>
            </a:pPr>
            <a:r>
              <a:t>Spain</a:t>
            </a:r>
          </a:p>
          <a:p>
            <a:pPr lvl="1" marL="0" indent="212597" algn="ctr" defTabSz="543305">
              <a:spcBef>
                <a:spcPts val="3900"/>
              </a:spcBef>
              <a:buSzTx/>
              <a:buNone/>
              <a:defRPr sz="2900"/>
            </a:pPr>
            <a:r>
              <a:t>USA</a:t>
            </a:r>
          </a:p>
        </p:txBody>
      </p:sp>
      <p:pic>
        <p:nvPicPr>
          <p:cNvPr id="159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984" y="224869"/>
            <a:ext cx="11194833" cy="13923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op 5 Industries Affected…"/>
          <p:cNvSpPr txBox="1"/>
          <p:nvPr>
            <p:ph type="body" idx="1"/>
          </p:nvPr>
        </p:nvSpPr>
        <p:spPr>
          <a:xfrm>
            <a:off x="917151" y="1954284"/>
            <a:ext cx="11267625" cy="6286507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/>
            </a:pPr>
            <a:r>
              <a:t>Top 5 Industries Affected</a:t>
            </a:r>
          </a:p>
          <a:p>
            <a:pPr marL="0" indent="0" algn="ctr">
              <a:buSzTx/>
              <a:buNone/>
              <a:defRPr b="1"/>
            </a:pPr>
          </a:p>
          <a:p>
            <a:pPr marL="0" indent="0" algn="ctr" defTabSz="457200">
              <a:spcBef>
                <a:spcPts val="0"/>
              </a:spcBef>
              <a:buSzTx/>
              <a:buNone/>
            </a:pPr>
            <a:r>
              <a:t>Consulting &amp; Professional Services: </a:t>
            </a:r>
            <a:r>
              <a:rPr b="1"/>
              <a:t>29.02% </a:t>
            </a:r>
            <a:endParaRPr b="1"/>
          </a:p>
          <a:p>
            <a:pPr marL="0" indent="0" algn="ctr" defTabSz="457200">
              <a:spcBef>
                <a:spcPts val="0"/>
              </a:spcBef>
              <a:buSzTx/>
              <a:buNone/>
            </a:pPr>
            <a:r>
              <a:t>Information Technology: </a:t>
            </a:r>
            <a:r>
              <a:rPr b="1"/>
              <a:t>13.33%</a:t>
            </a:r>
            <a:endParaRPr b="1"/>
          </a:p>
          <a:p>
            <a:pPr marL="0" indent="0" algn="ctr" defTabSz="457200">
              <a:spcBef>
                <a:spcPts val="0"/>
              </a:spcBef>
              <a:buSzTx/>
              <a:buNone/>
            </a:pPr>
            <a:r>
              <a:t>Health, Healthcare &amp; Life Sciences:	 </a:t>
            </a:r>
            <a:r>
              <a:rPr b="1"/>
              <a:t>8.24%</a:t>
            </a:r>
            <a:endParaRPr b="1"/>
          </a:p>
          <a:p>
            <a:pPr marL="0" indent="0" algn="ctr" defTabSz="457200">
              <a:spcBef>
                <a:spcPts val="0"/>
              </a:spcBef>
              <a:buSzTx/>
              <a:buNone/>
            </a:pPr>
            <a:r>
              <a:t>Food, F&amp;B &amp; Agriculture: </a:t>
            </a:r>
            <a:r>
              <a:rPr b="1"/>
              <a:t>7.06% </a:t>
            </a:r>
            <a:endParaRPr b="1"/>
          </a:p>
          <a:p>
            <a:pPr marL="0" indent="0" algn="ctr" defTabSz="457200">
              <a:spcBef>
                <a:spcPts val="0"/>
              </a:spcBef>
              <a:buSzTx/>
              <a:buNone/>
            </a:pPr>
            <a:r>
              <a:t>Finance: </a:t>
            </a:r>
            <a:r>
              <a:rPr b="1"/>
              <a:t>7.45%</a:t>
            </a:r>
          </a:p>
        </p:txBody>
      </p:sp>
      <p:pic>
        <p:nvPicPr>
          <p:cNvPr id="162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984" y="224869"/>
            <a:ext cx="11194833" cy="13923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Funding, Demand and Workforce…"/>
          <p:cNvSpPr txBox="1"/>
          <p:nvPr>
            <p:ph type="body" idx="1"/>
          </p:nvPr>
        </p:nvSpPr>
        <p:spPr>
          <a:xfrm>
            <a:off x="952497" y="2141494"/>
            <a:ext cx="11099805" cy="628650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/>
            </a:pPr>
            <a:r>
              <a:t>Funding, Demand and Workforce </a:t>
            </a:r>
          </a:p>
          <a:p>
            <a:pPr marL="0" indent="0" algn="ctr">
              <a:buSzTx/>
              <a:buNone/>
            </a:pPr>
            <a:r>
              <a:t>represent</a:t>
            </a:r>
            <a:r>
              <a:rPr b="1"/>
              <a:t> 37.93% </a:t>
            </a:r>
            <a:r>
              <a:t>of challenges faced by startups</a:t>
            </a:r>
          </a:p>
        </p:txBody>
      </p:sp>
      <p:pic>
        <p:nvPicPr>
          <p:cNvPr id="165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0534" y="237349"/>
            <a:ext cx="10563732" cy="13138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unding With Additional Cash-Injection…"/>
          <p:cNvSpPr txBox="1"/>
          <p:nvPr>
            <p:ph type="body" idx="1"/>
          </p:nvPr>
        </p:nvSpPr>
        <p:spPr>
          <a:xfrm>
            <a:off x="1052342" y="1979246"/>
            <a:ext cx="11099805" cy="628650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</a:p>
          <a:p>
            <a:pPr marL="0" indent="0" algn="ctr">
              <a:buSzTx/>
              <a:buNone/>
              <a:defRPr b="1"/>
            </a:pPr>
            <a:r>
              <a:t>Funding Without Additional Cash-Injection</a:t>
            </a:r>
          </a:p>
          <a:p>
            <a:pPr marL="0" indent="0" algn="ctr">
              <a:buSzTx/>
              <a:buNone/>
            </a:pPr>
            <a:r>
              <a:t>Only 3-6 months</a:t>
            </a:r>
            <a:r>
              <a:rPr b="1"/>
              <a:t>: 52.22% </a:t>
            </a:r>
            <a:r>
              <a:t>of respondents</a:t>
            </a:r>
          </a:p>
        </p:txBody>
      </p:sp>
      <p:pic>
        <p:nvPicPr>
          <p:cNvPr id="168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0534" y="249830"/>
            <a:ext cx="10563732" cy="13138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Business Valu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/>
            </a:pPr>
            <a:r>
              <a:t>Business Valuation</a:t>
            </a:r>
          </a:p>
          <a:p>
            <a:pPr marL="0" indent="0" algn="ctr">
              <a:buSzTx/>
              <a:buNone/>
            </a:pPr>
            <a:r>
              <a:t>Decrease</a:t>
            </a:r>
            <a:r>
              <a:rPr b="1"/>
              <a:t>: 39.90%</a:t>
            </a:r>
            <a:r>
              <a:t> of respondents</a:t>
            </a:r>
            <a:endParaRPr b="1" i="1"/>
          </a:p>
          <a:p>
            <a:pPr marL="0" indent="0" algn="ctr">
              <a:buSzTx/>
              <a:buNone/>
              <a:defRPr b="1"/>
            </a:pPr>
            <a:r>
              <a:t>&amp;</a:t>
            </a:r>
          </a:p>
          <a:p>
            <a:pPr marL="0" indent="0" algn="ctr">
              <a:buSzTx/>
              <a:buNone/>
            </a:pPr>
            <a:r>
              <a:t>Increase</a:t>
            </a:r>
            <a:r>
              <a:rPr b="1"/>
              <a:t>: 21.67%</a:t>
            </a:r>
            <a:r>
              <a:t> of respondents</a:t>
            </a:r>
          </a:p>
        </p:txBody>
      </p:sp>
      <p:pic>
        <p:nvPicPr>
          <p:cNvPr id="171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0534" y="249830"/>
            <a:ext cx="10563732" cy="13138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Duration of Pandemic Impa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/>
            </a:pPr>
            <a:r>
              <a:t>Duration of Pandemic Impact</a:t>
            </a:r>
          </a:p>
          <a:p>
            <a:pPr marL="0" indent="0" algn="ctr">
              <a:buSzTx/>
              <a:buNone/>
            </a:pPr>
            <a:r>
              <a:t>6 months to 1 year: </a:t>
            </a:r>
            <a:r>
              <a:rPr b="1"/>
              <a:t>46.53%</a:t>
            </a:r>
            <a:r>
              <a:t> of respondents</a:t>
            </a:r>
          </a:p>
        </p:txBody>
      </p:sp>
      <p:pic>
        <p:nvPicPr>
          <p:cNvPr id="174" name="Resim 1" descr="Resi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0534" y="199908"/>
            <a:ext cx="10563732" cy="13138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